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147458" y="653143"/>
            <a:ext cx="35157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ÖZDİSAN ELEKTRONİK - 2016</a:t>
            </a:r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1649186" y="2506435"/>
            <a:ext cx="9446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/>
              <a:t>DİYOT &amp; MODÜL DİYOT &amp; DOĞRULTUCULAR</a:t>
            </a:r>
            <a:endParaRPr lang="tr-TR" sz="3200" dirty="0"/>
          </a:p>
        </p:txBody>
      </p:sp>
      <p:sp>
        <p:nvSpPr>
          <p:cNvPr id="6" name="Metin kutusu 5"/>
          <p:cNvSpPr txBox="1"/>
          <p:nvPr/>
        </p:nvSpPr>
        <p:spPr>
          <a:xfrm>
            <a:off x="6849836" y="5290457"/>
            <a:ext cx="48718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Yükselen PINAR</a:t>
            </a:r>
          </a:p>
          <a:p>
            <a:r>
              <a:rPr lang="tr-TR" dirty="0" smtClean="0"/>
              <a:t>Component </a:t>
            </a:r>
            <a:r>
              <a:rPr lang="tr-TR" dirty="0" err="1" smtClean="0"/>
              <a:t>Specialist</a:t>
            </a:r>
            <a:r>
              <a:rPr lang="tr-TR" dirty="0" smtClean="0"/>
              <a:t>/Electronic </a:t>
            </a:r>
            <a:r>
              <a:rPr lang="tr-TR" dirty="0" err="1" smtClean="0"/>
              <a:t>Engineer</a:t>
            </a:r>
            <a:endParaRPr lang="tr-TR" dirty="0" smtClean="0"/>
          </a:p>
          <a:p>
            <a:r>
              <a:rPr lang="tr-TR" dirty="0" smtClean="0"/>
              <a:t>ypinar@ozdisan.com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9061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41911" y="599110"/>
            <a:ext cx="116557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Diyot, yalnızca bir yönde akım geçiren devre elemanıdır. İletim yönündeki (doğru yön) direnç değerleri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İhmal edilebilecek kadar küçük, tıkama yönündeki (ters yön) dirençleri ise büyüktür. Diyot sembolü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Akım geçiş yönünü gösteren ok şeklindedir. Ayrıca diyotun kutuplarına, anot (+ pozitif) ve katot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(- negatif) denir.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3" y="2378218"/>
            <a:ext cx="6517178" cy="3033367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591099" y="5621032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Resim 1 : Diyotun ve şematiğinin gösterimi 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354976" y="432780"/>
            <a:ext cx="4527201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Diyot Çeşitleri: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Zener</a:t>
            </a:r>
            <a:r>
              <a:rPr lang="tr-TR" dirty="0" smtClean="0">
                <a:solidFill>
                  <a:schemeClr val="bg1"/>
                </a:solidFill>
              </a:rPr>
              <a:t> Diyot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Hızlı Diyot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Işık Yayan Diyot(LED)</a:t>
            </a:r>
          </a:p>
          <a:p>
            <a:endParaRPr lang="tr-TR" dirty="0" smtClean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Foto Diyot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Ayarlanabilir Kapasiteli Diyot(</a:t>
            </a:r>
            <a:r>
              <a:rPr lang="tr-TR" dirty="0" err="1" smtClean="0">
                <a:solidFill>
                  <a:schemeClr val="bg1"/>
                </a:solidFill>
              </a:rPr>
              <a:t>Varaktör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Mikrodalga Diyot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Gunn</a:t>
            </a:r>
            <a:r>
              <a:rPr lang="tr-TR" dirty="0" smtClean="0">
                <a:solidFill>
                  <a:schemeClr val="bg1"/>
                </a:solidFill>
              </a:rPr>
              <a:t> Diyot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IMPATT Diyot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err="1" smtClean="0">
                <a:solidFill>
                  <a:schemeClr val="bg1"/>
                </a:solidFill>
              </a:rPr>
              <a:t>Schottky</a:t>
            </a:r>
            <a:r>
              <a:rPr lang="tr-TR" dirty="0" smtClean="0">
                <a:solidFill>
                  <a:schemeClr val="bg1"/>
                </a:solidFill>
              </a:rPr>
              <a:t> Diyot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Ani Toparlamalı Diyot</a:t>
            </a:r>
          </a:p>
          <a:p>
            <a:r>
              <a:rPr lang="tr-TR" dirty="0" err="1" smtClean="0">
                <a:solidFill>
                  <a:schemeClr val="bg1"/>
                </a:solidFill>
              </a:rPr>
              <a:t>Pin</a:t>
            </a:r>
            <a:r>
              <a:rPr lang="tr-TR" dirty="0" smtClean="0">
                <a:solidFill>
                  <a:schemeClr val="bg1"/>
                </a:solidFill>
              </a:rPr>
              <a:t> Diyot</a:t>
            </a: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tr-TR" dirty="0" smtClean="0">
                <a:solidFill>
                  <a:schemeClr val="bg1"/>
                </a:solidFill>
              </a:rPr>
              <a:t>TVS Diyot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951" y="432780"/>
            <a:ext cx="1550758" cy="1154951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0427" y="432780"/>
            <a:ext cx="1474124" cy="162929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952" y="1718829"/>
            <a:ext cx="1550758" cy="1324225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6096951" y="1727738"/>
            <a:ext cx="889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Foto Diyot</a:t>
            </a:r>
          </a:p>
        </p:txBody>
      </p:sp>
      <p:sp>
        <p:nvSpPr>
          <p:cNvPr id="9" name="Metin kutusu 8"/>
          <p:cNvSpPr txBox="1"/>
          <p:nvPr/>
        </p:nvSpPr>
        <p:spPr>
          <a:xfrm>
            <a:off x="8020632" y="432780"/>
            <a:ext cx="4427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LED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426" y="2272665"/>
            <a:ext cx="1474125" cy="104775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7991939" y="2272665"/>
            <a:ext cx="9428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VARAKTÖR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952" y="3412529"/>
            <a:ext cx="1550758" cy="851899"/>
          </a:xfrm>
          <a:prstGeom prst="rect">
            <a:avLst/>
          </a:prstGeom>
        </p:spPr>
      </p:pic>
      <p:sp>
        <p:nvSpPr>
          <p:cNvPr id="13" name="Metin kutusu 12"/>
          <p:cNvSpPr txBox="1"/>
          <p:nvPr/>
        </p:nvSpPr>
        <p:spPr>
          <a:xfrm>
            <a:off x="6379413" y="3412529"/>
            <a:ext cx="12682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 smtClean="0"/>
              <a:t>Mirodalga</a:t>
            </a:r>
            <a:r>
              <a:rPr lang="tr-TR" sz="1100" dirty="0" smtClean="0"/>
              <a:t> Diyot</a:t>
            </a:r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952" y="4633903"/>
            <a:ext cx="1550758" cy="1560435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6379413" y="5586153"/>
            <a:ext cx="95571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err="1" smtClean="0"/>
              <a:t>Gunn</a:t>
            </a:r>
            <a:r>
              <a:rPr lang="tr-TR" sz="1100" dirty="0" smtClean="0"/>
              <a:t> Diyot</a:t>
            </a:r>
            <a:endParaRPr lang="tr-TR" sz="1100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426" y="3543334"/>
            <a:ext cx="3168505" cy="17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955964" y="423949"/>
            <a:ext cx="107853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Zener</a:t>
            </a:r>
            <a:r>
              <a:rPr lang="tr-TR" dirty="0" smtClean="0">
                <a:solidFill>
                  <a:schemeClr val="bg1"/>
                </a:solidFill>
              </a:rPr>
              <a:t> diyotlar, uçlarına uygulanan gerilimi sabit tutmaya çalışan diyotlardır. </a:t>
            </a:r>
            <a:r>
              <a:rPr lang="tr-TR" dirty="0" err="1" smtClean="0">
                <a:solidFill>
                  <a:schemeClr val="bg1"/>
                </a:solidFill>
              </a:rPr>
              <a:t>Zener</a:t>
            </a:r>
            <a:r>
              <a:rPr lang="tr-TR" dirty="0" smtClean="0">
                <a:solidFill>
                  <a:schemeClr val="bg1"/>
                </a:solidFill>
              </a:rPr>
              <a:t> diyotlar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Belirli bir gerilim (kırılma veya </a:t>
            </a:r>
            <a:r>
              <a:rPr lang="tr-TR" dirty="0" err="1" smtClean="0">
                <a:solidFill>
                  <a:schemeClr val="bg1"/>
                </a:solidFill>
              </a:rPr>
              <a:t>zener</a:t>
            </a:r>
            <a:r>
              <a:rPr lang="tr-TR" dirty="0" smtClean="0">
                <a:solidFill>
                  <a:schemeClr val="bg1"/>
                </a:solidFill>
              </a:rPr>
              <a:t> gerilimi) değerine kadar akım geçirmezler. Devreye iletim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Yönünde bağlandığında normal diyor gibi davranırlar. Tıkama yönünde bağlandığı zaman ise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Kırılma gerilimine kadar iletime geçmezler, kırılma gerilimi aşıldığında çiğ etkisi şeklinde akım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Geçirir ve iletime geçerler.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964" y="2478232"/>
            <a:ext cx="4381500" cy="33147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955964" y="2554481"/>
            <a:ext cx="12971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ZENER DİYOT 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KARAKTERİSTİĞİ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953" y="2478232"/>
            <a:ext cx="5433802" cy="3314700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8736677" y="2723758"/>
            <a:ext cx="21146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ZENER DİYOT DEVRE ŞEMASI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19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773083" y="399011"/>
            <a:ext cx="10884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 smtClean="0">
                <a:solidFill>
                  <a:schemeClr val="bg1"/>
                </a:solidFill>
              </a:rPr>
              <a:t>Hızlı diyotlar</a:t>
            </a:r>
            <a:r>
              <a:rPr lang="tr-TR" dirty="0" smtClean="0">
                <a:solidFill>
                  <a:schemeClr val="bg1"/>
                </a:solidFill>
              </a:rPr>
              <a:t>, </a:t>
            </a:r>
            <a:r>
              <a:rPr lang="tr-TR" dirty="0" err="1" smtClean="0">
                <a:solidFill>
                  <a:schemeClr val="bg1"/>
                </a:solidFill>
              </a:rPr>
              <a:t>jonksiyon</a:t>
            </a:r>
            <a:r>
              <a:rPr lang="tr-TR" dirty="0" smtClean="0">
                <a:solidFill>
                  <a:schemeClr val="bg1"/>
                </a:solidFill>
              </a:rPr>
              <a:t> dirençleri çok küçük olan diyotlardır. Bu özelliklerinden dolayı çok hızlı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İletime geçerler</a:t>
            </a:r>
            <a:r>
              <a:rPr lang="tr-TR" dirty="0">
                <a:solidFill>
                  <a:schemeClr val="bg1"/>
                </a:solidFill>
              </a:rPr>
              <a:t>. </a:t>
            </a:r>
            <a:r>
              <a:rPr lang="tr-TR" dirty="0" smtClean="0">
                <a:solidFill>
                  <a:schemeClr val="bg1"/>
                </a:solidFill>
              </a:rPr>
              <a:t>«</a:t>
            </a:r>
            <a:r>
              <a:rPr lang="tr-TR" dirty="0" err="1" smtClean="0">
                <a:solidFill>
                  <a:schemeClr val="bg1"/>
                </a:solidFill>
              </a:rPr>
              <a:t>Reverse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lang="tr-TR" dirty="0" err="1" smtClean="0">
                <a:solidFill>
                  <a:schemeClr val="bg1"/>
                </a:solidFill>
              </a:rPr>
              <a:t>Recovery</a:t>
            </a:r>
            <a:r>
              <a:rPr lang="tr-TR" dirty="0" smtClean="0">
                <a:solidFill>
                  <a:schemeClr val="bg1"/>
                </a:solidFill>
              </a:rPr>
              <a:t> Time» değerleri çok küçüktür. </a:t>
            </a:r>
          </a:p>
          <a:p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773083" y="1322341"/>
            <a:ext cx="10839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 smtClean="0">
                <a:solidFill>
                  <a:schemeClr val="bg1"/>
                </a:solidFill>
              </a:rPr>
              <a:t>LED (</a:t>
            </a:r>
            <a:r>
              <a:rPr lang="tr-TR" u="sng" dirty="0" err="1" smtClean="0">
                <a:solidFill>
                  <a:schemeClr val="bg1"/>
                </a:solidFill>
              </a:rPr>
              <a:t>Light</a:t>
            </a:r>
            <a:r>
              <a:rPr lang="tr-TR" u="sng" dirty="0" smtClean="0">
                <a:solidFill>
                  <a:schemeClr val="bg1"/>
                </a:solidFill>
              </a:rPr>
              <a:t> </a:t>
            </a:r>
            <a:r>
              <a:rPr lang="tr-TR" u="sng" dirty="0" err="1" smtClean="0">
                <a:solidFill>
                  <a:schemeClr val="bg1"/>
                </a:solidFill>
              </a:rPr>
              <a:t>Emitter</a:t>
            </a:r>
            <a:r>
              <a:rPr lang="tr-TR" u="sng" dirty="0" smtClean="0">
                <a:solidFill>
                  <a:schemeClr val="bg1"/>
                </a:solidFill>
              </a:rPr>
              <a:t> </a:t>
            </a:r>
            <a:r>
              <a:rPr lang="tr-TR" u="sng" dirty="0" err="1" smtClean="0">
                <a:solidFill>
                  <a:schemeClr val="bg1"/>
                </a:solidFill>
              </a:rPr>
              <a:t>Diode</a:t>
            </a:r>
            <a:r>
              <a:rPr lang="tr-TR" dirty="0" smtClean="0">
                <a:solidFill>
                  <a:schemeClr val="bg1"/>
                </a:solidFill>
              </a:rPr>
              <a:t>); yarı-iletken, diyot temelli, ışık yayan bir elektronik devre elemanıdır.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Kırmızı </a:t>
            </a:r>
            <a:r>
              <a:rPr lang="tr-TR" dirty="0" err="1" smtClean="0">
                <a:solidFill>
                  <a:schemeClr val="bg1"/>
                </a:solidFill>
              </a:rPr>
              <a:t>Led</a:t>
            </a:r>
            <a:r>
              <a:rPr lang="tr-TR" dirty="0" smtClean="0">
                <a:solidFill>
                  <a:schemeClr val="bg1"/>
                </a:solidFill>
              </a:rPr>
              <a:t>: 2.20V, Yeşil Led:3.30V, Mavi ve Beyaz </a:t>
            </a:r>
            <a:r>
              <a:rPr lang="tr-TR" dirty="0" err="1" smtClean="0">
                <a:solidFill>
                  <a:schemeClr val="bg1"/>
                </a:solidFill>
              </a:rPr>
              <a:t>Led</a:t>
            </a:r>
            <a:r>
              <a:rPr lang="tr-TR" dirty="0" smtClean="0">
                <a:solidFill>
                  <a:schemeClr val="bg1"/>
                </a:solidFill>
              </a:rPr>
              <a:t>: 3.40V gerilim ile çalışırlar.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874" y="2021845"/>
            <a:ext cx="5867992" cy="112365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3374967" y="2696620"/>
            <a:ext cx="1709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LED BAĞLANTI ŞEMASI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773083" y="3358613"/>
            <a:ext cx="108750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 err="1" smtClean="0">
                <a:solidFill>
                  <a:schemeClr val="bg1"/>
                </a:solidFill>
              </a:rPr>
              <a:t>Fotodiyot</a:t>
            </a:r>
            <a:r>
              <a:rPr lang="tr-TR" dirty="0" smtClean="0">
                <a:solidFill>
                  <a:schemeClr val="bg1"/>
                </a:solidFill>
              </a:rPr>
              <a:t>, akımı ışıkla kontrol edilebilen yarı iletken elemandır. Üzerine düşen ışığın şiddeti ile </a:t>
            </a:r>
          </a:p>
          <a:p>
            <a:r>
              <a:rPr lang="tr-TR" dirty="0">
                <a:solidFill>
                  <a:schemeClr val="bg1"/>
                </a:solidFill>
              </a:rPr>
              <a:t>o</a:t>
            </a:r>
            <a:r>
              <a:rPr lang="tr-TR" dirty="0" smtClean="0">
                <a:solidFill>
                  <a:schemeClr val="bg1"/>
                </a:solidFill>
              </a:rPr>
              <a:t>rantılı olarak iletkenliği değişen diyottur. İdeal olarak karanlıkta açık devre (üzerinden akım</a:t>
            </a:r>
          </a:p>
          <a:p>
            <a:r>
              <a:rPr lang="tr-TR" dirty="0">
                <a:solidFill>
                  <a:schemeClr val="bg1"/>
                </a:solidFill>
              </a:rPr>
              <a:t>g</a:t>
            </a:r>
            <a:r>
              <a:rPr lang="tr-TR" dirty="0" smtClean="0">
                <a:solidFill>
                  <a:schemeClr val="bg1"/>
                </a:solidFill>
              </a:rPr>
              <a:t>eçmez) ve aydınlıkta kısa devre (üzerinden akım geçer) çalışır.</a:t>
            </a: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07" y="4281943"/>
            <a:ext cx="4332377" cy="216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79516" y="377339"/>
            <a:ext cx="111956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u="sng" dirty="0" smtClean="0">
                <a:solidFill>
                  <a:schemeClr val="bg1"/>
                </a:solidFill>
              </a:rPr>
              <a:t>Ayarlanabilir kapasiteli diyot(</a:t>
            </a:r>
            <a:r>
              <a:rPr lang="tr-TR" u="sng" dirty="0" err="1" smtClean="0">
                <a:solidFill>
                  <a:schemeClr val="bg1"/>
                </a:solidFill>
              </a:rPr>
              <a:t>Varaktör</a:t>
            </a:r>
            <a:r>
              <a:rPr lang="tr-TR" dirty="0" smtClean="0">
                <a:solidFill>
                  <a:schemeClr val="bg1"/>
                </a:solidFill>
              </a:rPr>
              <a:t>), diyot kullanılarak oluşturulmuş bir elemandır. Ters gerilim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Uygulandığı zaman kondansatör gibi davranır ve </a:t>
            </a:r>
            <a:r>
              <a:rPr lang="tr-TR" dirty="0" err="1" smtClean="0">
                <a:solidFill>
                  <a:schemeClr val="bg1"/>
                </a:solidFill>
              </a:rPr>
              <a:t>kapsitif</a:t>
            </a:r>
            <a:r>
              <a:rPr lang="tr-TR" dirty="0" smtClean="0">
                <a:solidFill>
                  <a:schemeClr val="bg1"/>
                </a:solidFill>
              </a:rPr>
              <a:t> değer alır. Gerilim kontrollü malzemedir.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Uygulanan gerilim değeri büyüdükçe kapasite değeri düşer.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830" y="1523393"/>
            <a:ext cx="2874331" cy="2092643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3979625" y="3707955"/>
            <a:ext cx="3212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VARAKTÖRÜN DEVRE İÇERİSİNDE KULLANIMI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79516" y="4439589"/>
            <a:ext cx="114072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chemeClr val="bg1"/>
                </a:solidFill>
              </a:rPr>
              <a:t>Schottky</a:t>
            </a:r>
            <a:r>
              <a:rPr lang="tr-TR" dirty="0" smtClean="0">
                <a:solidFill>
                  <a:schemeClr val="bg1"/>
                </a:solidFill>
              </a:rPr>
              <a:t> diyotlar, </a:t>
            </a:r>
            <a:r>
              <a:rPr lang="tr-TR" dirty="0">
                <a:solidFill>
                  <a:schemeClr val="bg1"/>
                </a:solidFill>
              </a:rPr>
              <a:t>metal ve yatı iletken kristalinin birleşmesi ile elde edilen </a:t>
            </a:r>
            <a:r>
              <a:rPr lang="tr-TR" dirty="0" err="1">
                <a:solidFill>
                  <a:schemeClr val="bg1"/>
                </a:solidFill>
              </a:rPr>
              <a:t>jonksiyon</a:t>
            </a:r>
            <a:r>
              <a:rPr lang="tr-TR" dirty="0">
                <a:solidFill>
                  <a:schemeClr val="bg1"/>
                </a:solidFill>
              </a:rPr>
              <a:t> diyot tipidirler.</a:t>
            </a:r>
          </a:p>
          <a:p>
            <a:r>
              <a:rPr lang="tr-TR" dirty="0">
                <a:solidFill>
                  <a:schemeClr val="bg1"/>
                </a:solidFill>
              </a:rPr>
              <a:t>Bu </a:t>
            </a:r>
            <a:r>
              <a:rPr lang="tr-TR" dirty="0" err="1">
                <a:solidFill>
                  <a:schemeClr val="bg1"/>
                </a:solidFill>
              </a:rPr>
              <a:t>jonksiyon</a:t>
            </a:r>
            <a:r>
              <a:rPr lang="tr-TR" dirty="0">
                <a:solidFill>
                  <a:schemeClr val="bg1"/>
                </a:solidFill>
              </a:rPr>
              <a:t> direnci çok küçük olduğundan doğru yön beslemesinde 0.25V’ta dahi kolaylıkla</a:t>
            </a:r>
          </a:p>
          <a:p>
            <a:r>
              <a:rPr lang="tr-TR" dirty="0">
                <a:solidFill>
                  <a:schemeClr val="bg1"/>
                </a:solidFill>
              </a:rPr>
              <a:t>hızlı bir şekilde iletime geçerler. Ters yön akımları ve gürültü seviyeleri düşük, verimleri yüksektir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tr-T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44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32707" y="375558"/>
            <a:ext cx="113559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TVS diyotlar, anlık aşırı gerilimlerin (güçlü bir </a:t>
            </a:r>
            <a:r>
              <a:rPr lang="tr-TR" dirty="0" err="1" smtClean="0">
                <a:solidFill>
                  <a:schemeClr val="bg1"/>
                </a:solidFill>
              </a:rPr>
              <a:t>zener</a:t>
            </a:r>
            <a:r>
              <a:rPr lang="tr-TR" dirty="0" smtClean="0">
                <a:solidFill>
                  <a:schemeClr val="bg1"/>
                </a:solidFill>
              </a:rPr>
              <a:t> diyot gibi davranarak) devreye zarar vermesini</a:t>
            </a:r>
          </a:p>
          <a:p>
            <a:r>
              <a:rPr lang="tr-TR" dirty="0">
                <a:solidFill>
                  <a:schemeClr val="bg1"/>
                </a:solidFill>
              </a:rPr>
              <a:t>e</a:t>
            </a:r>
            <a:r>
              <a:rPr lang="tr-TR" dirty="0" smtClean="0">
                <a:solidFill>
                  <a:schemeClr val="bg1"/>
                </a:solidFill>
              </a:rPr>
              <a:t>ngellemek için besleme hattına paralel bağlanarak kullanılır. Tek yönlü (</a:t>
            </a:r>
            <a:r>
              <a:rPr lang="tr-TR" dirty="0" err="1" smtClean="0">
                <a:solidFill>
                  <a:schemeClr val="bg1"/>
                </a:solidFill>
              </a:rPr>
              <a:t>bi-directional</a:t>
            </a:r>
            <a:r>
              <a:rPr lang="tr-TR" dirty="0" smtClean="0">
                <a:solidFill>
                  <a:schemeClr val="bg1"/>
                </a:solidFill>
              </a:rPr>
              <a:t>) ve iki yönlü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(</a:t>
            </a:r>
            <a:r>
              <a:rPr lang="tr-TR" dirty="0" err="1" smtClean="0">
                <a:solidFill>
                  <a:schemeClr val="bg1"/>
                </a:solidFill>
              </a:rPr>
              <a:t>uni-directional</a:t>
            </a:r>
            <a:r>
              <a:rPr lang="tr-TR" dirty="0" smtClean="0">
                <a:solidFill>
                  <a:schemeClr val="bg1"/>
                </a:solidFill>
              </a:rPr>
              <a:t>) olarak bulunurlar. Tek yönlü olan TVS diyotlar, DC devrelerde, her iki tipteki TVS</a:t>
            </a:r>
          </a:p>
          <a:p>
            <a:r>
              <a:rPr lang="tr-TR" dirty="0">
                <a:solidFill>
                  <a:schemeClr val="bg1"/>
                </a:solidFill>
              </a:rPr>
              <a:t>d</a:t>
            </a:r>
            <a:r>
              <a:rPr lang="tr-TR" dirty="0" smtClean="0">
                <a:solidFill>
                  <a:schemeClr val="bg1"/>
                </a:solidFill>
              </a:rPr>
              <a:t>iyotlar ise hem AC hem de DC devrelerde kullanılabilirler. 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289" y="1733550"/>
            <a:ext cx="8252830" cy="2691493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3820886" y="1812472"/>
            <a:ext cx="14350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UNI-DIRECTIONAL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7339692" y="1812472"/>
            <a:ext cx="1314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BI-DIRECTIONAL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6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053193" y="375557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Modül Diyotlar,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90" y="983117"/>
            <a:ext cx="2584295" cy="2119544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190" y="3218310"/>
            <a:ext cx="2584295" cy="1653949"/>
          </a:xfrm>
          <a:prstGeom prst="rect">
            <a:avLst/>
          </a:prstGeom>
        </p:spPr>
      </p:pic>
      <p:sp>
        <p:nvSpPr>
          <p:cNvPr id="8" name="Metin kutusu 7"/>
          <p:cNvSpPr txBox="1"/>
          <p:nvPr/>
        </p:nvSpPr>
        <p:spPr>
          <a:xfrm>
            <a:off x="928958" y="4476121"/>
            <a:ext cx="21547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DUAL SERIES DIODE MODULE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794" y="983116"/>
            <a:ext cx="2329550" cy="2119544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794" y="3195636"/>
            <a:ext cx="2329550" cy="1653949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3805873" y="4391483"/>
            <a:ext cx="18533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DUAL COMMON ANODE 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DIODE MODUL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6653" y="981643"/>
            <a:ext cx="2446564" cy="212101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6564322" y="2797967"/>
            <a:ext cx="1651226" cy="2446564"/>
          </a:xfrm>
          <a:prstGeom prst="rect">
            <a:avLst/>
          </a:prstGeom>
        </p:spPr>
      </p:pic>
      <p:sp>
        <p:nvSpPr>
          <p:cNvPr id="14" name="Metin kutusu 13"/>
          <p:cNvSpPr txBox="1"/>
          <p:nvPr/>
        </p:nvSpPr>
        <p:spPr>
          <a:xfrm>
            <a:off x="6391905" y="4415976"/>
            <a:ext cx="19960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DUAL COMMON CATHODE</a:t>
            </a:r>
          </a:p>
          <a:p>
            <a:r>
              <a:rPr lang="tr-TR" sz="1100" dirty="0" smtClean="0">
                <a:solidFill>
                  <a:schemeClr val="bg1"/>
                </a:solidFill>
              </a:rPr>
              <a:t>DODE MODUL</a:t>
            </a:r>
            <a:endParaRPr lang="tr-TR" sz="1100" dirty="0">
              <a:solidFill>
                <a:schemeClr val="bg1"/>
              </a:solidFill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82526" y="983223"/>
            <a:ext cx="2278054" cy="21194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82524" y="3195635"/>
            <a:ext cx="2278055" cy="1651227"/>
          </a:xfrm>
          <a:prstGeom prst="rect">
            <a:avLst/>
          </a:prstGeom>
        </p:spPr>
      </p:pic>
      <p:sp>
        <p:nvSpPr>
          <p:cNvPr id="17" name="Metin kutusu 16"/>
          <p:cNvSpPr txBox="1"/>
          <p:nvPr/>
        </p:nvSpPr>
        <p:spPr>
          <a:xfrm>
            <a:off x="9173402" y="4500614"/>
            <a:ext cx="16962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SINGLE MODUL DIODE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0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612915" y="371252"/>
            <a:ext cx="11008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chemeClr val="bg1"/>
                </a:solidFill>
              </a:rPr>
              <a:t>Doğrultucular, bir yada daha fazla yarı iletken elemandan (örneğin; diyot) oluşan alternatif akımı</a:t>
            </a:r>
          </a:p>
          <a:p>
            <a:r>
              <a:rPr lang="tr-TR" dirty="0" smtClean="0">
                <a:solidFill>
                  <a:schemeClr val="bg1"/>
                </a:solidFill>
              </a:rPr>
              <a:t>(AC) doğru akıma (DC) çevirmek için kullanılan elektriksel bir devredir.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1383" y="1541751"/>
            <a:ext cx="2943225" cy="2028825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86" y="1541751"/>
            <a:ext cx="3708397" cy="202882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608" y="1541751"/>
            <a:ext cx="2743200" cy="2028825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986" y="3840480"/>
            <a:ext cx="9394822" cy="2286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1504604" y="3963939"/>
            <a:ext cx="1375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AC INPUT SIGNAL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184669" y="4852675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RECTIFIER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875575" y="4683398"/>
            <a:ext cx="23022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KONDANSATÖR FİLTRESİNDEN </a:t>
            </a:r>
          </a:p>
          <a:p>
            <a:r>
              <a:rPr lang="tr-TR" sz="1100" dirty="0">
                <a:solidFill>
                  <a:schemeClr val="bg1"/>
                </a:solidFill>
              </a:rPr>
              <a:t> </a:t>
            </a:r>
            <a:r>
              <a:rPr lang="tr-TR" sz="1100" dirty="0" smtClean="0">
                <a:solidFill>
                  <a:schemeClr val="bg1"/>
                </a:solidFill>
              </a:rPr>
              <a:t>                        GEÇEN SİNYAL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7434608" y="5336770"/>
            <a:ext cx="3722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C1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8806208" y="5336770"/>
            <a:ext cx="364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R1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3133898" y="5336770"/>
            <a:ext cx="12041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TRANSFORMER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3306885" y="4421788"/>
            <a:ext cx="6815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PRIMER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 rot="5400000">
            <a:off x="4045374" y="4852675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SECONDER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5432416" y="2425358"/>
            <a:ext cx="8611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100" dirty="0" smtClean="0">
                <a:solidFill>
                  <a:schemeClr val="bg1"/>
                </a:solidFill>
              </a:rPr>
              <a:t>RECTIFIER</a:t>
            </a:r>
            <a:endParaRPr lang="tr-TR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vr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TM04033919[[fn=Devre]]</Template>
  <TotalTime>627</TotalTime>
  <Words>508</Words>
  <Application>Microsoft Office PowerPoint</Application>
  <PresentationFormat>Geniş ekran</PresentationFormat>
  <Paragraphs>85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Devre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Yükselen Pınar</dc:creator>
  <cp:lastModifiedBy>Gürler Ateş</cp:lastModifiedBy>
  <cp:revision>21</cp:revision>
  <dcterms:created xsi:type="dcterms:W3CDTF">2016-11-22T11:20:44Z</dcterms:created>
  <dcterms:modified xsi:type="dcterms:W3CDTF">2016-11-25T13:36:00Z</dcterms:modified>
</cp:coreProperties>
</file>